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4"/>
  </p:sldMasterIdLst>
  <p:sldIdLst>
    <p:sldId id="330" r:id="rId5"/>
    <p:sldId id="338" r:id="rId6"/>
    <p:sldId id="347" r:id="rId7"/>
    <p:sldId id="339" r:id="rId8"/>
    <p:sldId id="353" r:id="rId9"/>
    <p:sldId id="355" r:id="rId10"/>
    <p:sldId id="356"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22" d="100"/>
          <a:sy n="122" d="100"/>
        </p:scale>
        <p:origin x="90" y="2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741F8DB-1371-47CA-BDC0-F661E297D35C}" type="datetimeFigureOut">
              <a:rPr lang="en-GB" smtClean="0"/>
              <a:t>18/05/2023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1C10D146-0392-49D2-A82D-19A8220EDCD7}" type="slidenum">
              <a:rPr lang="en-GB" smtClean="0"/>
              <a:t>‹#›</a:t>
            </a:fld>
            <a:endParaRPr lang="en-GB" dirty="0"/>
          </a:p>
        </p:txBody>
      </p:sp>
    </p:spTree>
    <p:extLst>
      <p:ext uri="{BB962C8B-B14F-4D97-AF65-F5344CB8AC3E}">
        <p14:creationId xmlns:p14="http://schemas.microsoft.com/office/powerpoint/2010/main" val="42185320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741F8DB-1371-47CA-BDC0-F661E297D35C}" type="datetimeFigureOut">
              <a:rPr lang="en-GB" smtClean="0"/>
              <a:t>18/05/2023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1C10D146-0392-49D2-A82D-19A8220EDCD7}" type="slidenum">
              <a:rPr lang="en-GB" smtClean="0"/>
              <a:t>‹#›</a:t>
            </a:fld>
            <a:endParaRPr lang="en-GB" dirty="0"/>
          </a:p>
        </p:txBody>
      </p:sp>
    </p:spTree>
    <p:extLst>
      <p:ext uri="{BB962C8B-B14F-4D97-AF65-F5344CB8AC3E}">
        <p14:creationId xmlns:p14="http://schemas.microsoft.com/office/powerpoint/2010/main" val="40305746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741F8DB-1371-47CA-BDC0-F661E297D35C}" type="datetimeFigureOut">
              <a:rPr lang="en-GB" smtClean="0"/>
              <a:t>18/05/2023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1C10D146-0392-49D2-A82D-19A8220EDCD7}" type="slidenum">
              <a:rPr lang="en-GB" smtClean="0"/>
              <a:t>‹#›</a:t>
            </a:fld>
            <a:endParaRPr lang="en-GB"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9975260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741F8DB-1371-47CA-BDC0-F661E297D35C}" type="datetimeFigureOut">
              <a:rPr lang="en-GB" smtClean="0"/>
              <a:t>18/05/2023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1C10D146-0392-49D2-A82D-19A8220EDCD7}" type="slidenum">
              <a:rPr lang="en-GB" smtClean="0"/>
              <a:t>‹#›</a:t>
            </a:fld>
            <a:endParaRPr lang="en-GB" dirty="0"/>
          </a:p>
        </p:txBody>
      </p:sp>
    </p:spTree>
    <p:extLst>
      <p:ext uri="{BB962C8B-B14F-4D97-AF65-F5344CB8AC3E}">
        <p14:creationId xmlns:p14="http://schemas.microsoft.com/office/powerpoint/2010/main" val="1590112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741F8DB-1371-47CA-BDC0-F661E297D35C}" type="datetimeFigureOut">
              <a:rPr lang="en-GB" smtClean="0"/>
              <a:t>18/05/2023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1C10D146-0392-49D2-A82D-19A8220EDCD7}" type="slidenum">
              <a:rPr lang="en-GB" smtClean="0"/>
              <a:t>‹#›</a:t>
            </a:fld>
            <a:endParaRPr lang="en-GB"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5569049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741F8DB-1371-47CA-BDC0-F661E297D35C}" type="datetimeFigureOut">
              <a:rPr lang="en-GB" smtClean="0"/>
              <a:t>18/05/2023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1C10D146-0392-49D2-A82D-19A8220EDCD7}" type="slidenum">
              <a:rPr lang="en-GB" smtClean="0"/>
              <a:t>‹#›</a:t>
            </a:fld>
            <a:endParaRPr lang="en-GB" dirty="0"/>
          </a:p>
        </p:txBody>
      </p:sp>
    </p:spTree>
    <p:extLst>
      <p:ext uri="{BB962C8B-B14F-4D97-AF65-F5344CB8AC3E}">
        <p14:creationId xmlns:p14="http://schemas.microsoft.com/office/powerpoint/2010/main" val="6497257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41F8DB-1371-47CA-BDC0-F661E297D35C}" type="datetimeFigureOut">
              <a:rPr lang="en-GB" smtClean="0"/>
              <a:t>18/05/2023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1C10D146-0392-49D2-A82D-19A8220EDCD7}" type="slidenum">
              <a:rPr lang="en-GB" smtClean="0"/>
              <a:t>‹#›</a:t>
            </a:fld>
            <a:endParaRPr lang="en-GB" dirty="0"/>
          </a:p>
        </p:txBody>
      </p:sp>
    </p:spTree>
    <p:extLst>
      <p:ext uri="{BB962C8B-B14F-4D97-AF65-F5344CB8AC3E}">
        <p14:creationId xmlns:p14="http://schemas.microsoft.com/office/powerpoint/2010/main" val="34224806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41F8DB-1371-47CA-BDC0-F661E297D35C}" type="datetimeFigureOut">
              <a:rPr lang="en-GB" smtClean="0"/>
              <a:t>18/05/2023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1C10D146-0392-49D2-A82D-19A8220EDCD7}" type="slidenum">
              <a:rPr lang="en-GB" smtClean="0"/>
              <a:t>‹#›</a:t>
            </a:fld>
            <a:endParaRPr lang="en-GB" dirty="0"/>
          </a:p>
        </p:txBody>
      </p:sp>
    </p:spTree>
    <p:extLst>
      <p:ext uri="{BB962C8B-B14F-4D97-AF65-F5344CB8AC3E}">
        <p14:creationId xmlns:p14="http://schemas.microsoft.com/office/powerpoint/2010/main" val="9425332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41F8DB-1371-47CA-BDC0-F661E297D35C}" type="datetimeFigureOut">
              <a:rPr lang="en-GB" smtClean="0"/>
              <a:t>18/05/2023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1C10D146-0392-49D2-A82D-19A8220EDCD7}" type="slidenum">
              <a:rPr lang="en-GB" smtClean="0"/>
              <a:t>‹#›</a:t>
            </a:fld>
            <a:endParaRPr lang="en-GB" dirty="0"/>
          </a:p>
        </p:txBody>
      </p:sp>
    </p:spTree>
    <p:extLst>
      <p:ext uri="{BB962C8B-B14F-4D97-AF65-F5344CB8AC3E}">
        <p14:creationId xmlns:p14="http://schemas.microsoft.com/office/powerpoint/2010/main" val="4208496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741F8DB-1371-47CA-BDC0-F661E297D35C}" type="datetimeFigureOut">
              <a:rPr lang="en-GB" smtClean="0"/>
              <a:t>18/05/2023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1C10D146-0392-49D2-A82D-19A8220EDCD7}" type="slidenum">
              <a:rPr lang="en-GB" smtClean="0"/>
              <a:t>‹#›</a:t>
            </a:fld>
            <a:endParaRPr lang="en-GB" dirty="0"/>
          </a:p>
        </p:txBody>
      </p:sp>
    </p:spTree>
    <p:extLst>
      <p:ext uri="{BB962C8B-B14F-4D97-AF65-F5344CB8AC3E}">
        <p14:creationId xmlns:p14="http://schemas.microsoft.com/office/powerpoint/2010/main" val="10762692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741F8DB-1371-47CA-BDC0-F661E297D35C}" type="datetimeFigureOut">
              <a:rPr lang="en-GB" smtClean="0"/>
              <a:t>18/05/2023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1C10D146-0392-49D2-A82D-19A8220EDCD7}" type="slidenum">
              <a:rPr lang="en-GB" smtClean="0"/>
              <a:t>‹#›</a:t>
            </a:fld>
            <a:endParaRPr lang="en-GB" dirty="0"/>
          </a:p>
        </p:txBody>
      </p:sp>
    </p:spTree>
    <p:extLst>
      <p:ext uri="{BB962C8B-B14F-4D97-AF65-F5344CB8AC3E}">
        <p14:creationId xmlns:p14="http://schemas.microsoft.com/office/powerpoint/2010/main" val="33003113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741F8DB-1371-47CA-BDC0-F661E297D35C}" type="datetimeFigureOut">
              <a:rPr lang="en-GB" smtClean="0"/>
              <a:t>18/05/2023</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1C10D146-0392-49D2-A82D-19A8220EDCD7}" type="slidenum">
              <a:rPr lang="en-GB" smtClean="0"/>
              <a:t>‹#›</a:t>
            </a:fld>
            <a:endParaRPr lang="en-GB" dirty="0"/>
          </a:p>
        </p:txBody>
      </p:sp>
    </p:spTree>
    <p:extLst>
      <p:ext uri="{BB962C8B-B14F-4D97-AF65-F5344CB8AC3E}">
        <p14:creationId xmlns:p14="http://schemas.microsoft.com/office/powerpoint/2010/main" val="12045733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41F8DB-1371-47CA-BDC0-F661E297D35C}" type="datetimeFigureOut">
              <a:rPr lang="en-GB" smtClean="0"/>
              <a:t>18/05/2023</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1C10D146-0392-49D2-A82D-19A8220EDCD7}" type="slidenum">
              <a:rPr lang="en-GB" smtClean="0"/>
              <a:t>‹#›</a:t>
            </a:fld>
            <a:endParaRPr lang="en-GB" dirty="0"/>
          </a:p>
        </p:txBody>
      </p:sp>
    </p:spTree>
    <p:extLst>
      <p:ext uri="{BB962C8B-B14F-4D97-AF65-F5344CB8AC3E}">
        <p14:creationId xmlns:p14="http://schemas.microsoft.com/office/powerpoint/2010/main" val="34443766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41F8DB-1371-47CA-BDC0-F661E297D35C}" type="datetimeFigureOut">
              <a:rPr lang="en-GB" smtClean="0"/>
              <a:t>18/05/2023</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1C10D146-0392-49D2-A82D-19A8220EDCD7}" type="slidenum">
              <a:rPr lang="en-GB" smtClean="0"/>
              <a:t>‹#›</a:t>
            </a:fld>
            <a:endParaRPr lang="en-GB" dirty="0"/>
          </a:p>
        </p:txBody>
      </p:sp>
    </p:spTree>
    <p:extLst>
      <p:ext uri="{BB962C8B-B14F-4D97-AF65-F5344CB8AC3E}">
        <p14:creationId xmlns:p14="http://schemas.microsoft.com/office/powerpoint/2010/main" val="8619082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741F8DB-1371-47CA-BDC0-F661E297D35C}" type="datetimeFigureOut">
              <a:rPr lang="en-GB" smtClean="0"/>
              <a:t>18/05/2023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1C10D146-0392-49D2-A82D-19A8220EDCD7}" type="slidenum">
              <a:rPr lang="en-GB" smtClean="0"/>
              <a:t>‹#›</a:t>
            </a:fld>
            <a:endParaRPr lang="en-GB" dirty="0"/>
          </a:p>
        </p:txBody>
      </p:sp>
    </p:spTree>
    <p:extLst>
      <p:ext uri="{BB962C8B-B14F-4D97-AF65-F5344CB8AC3E}">
        <p14:creationId xmlns:p14="http://schemas.microsoft.com/office/powerpoint/2010/main" val="10378901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1C10D146-0392-49D2-A82D-19A8220EDCD7}" type="slidenum">
              <a:rPr lang="en-GB" smtClean="0"/>
              <a:t>‹#›</a:t>
            </a:fld>
            <a:endParaRPr lang="en-GB" dirty="0"/>
          </a:p>
        </p:txBody>
      </p:sp>
      <p:sp>
        <p:nvSpPr>
          <p:cNvPr id="5" name="Date Placeholder 4"/>
          <p:cNvSpPr>
            <a:spLocks noGrp="1"/>
          </p:cNvSpPr>
          <p:nvPr>
            <p:ph type="dt" sz="half" idx="10"/>
          </p:nvPr>
        </p:nvSpPr>
        <p:spPr/>
        <p:txBody>
          <a:bodyPr/>
          <a:lstStyle/>
          <a:p>
            <a:fld id="{6741F8DB-1371-47CA-BDC0-F661E297D35C}" type="datetimeFigureOut">
              <a:rPr lang="en-GB" smtClean="0"/>
              <a:t>18/05/2023</a:t>
            </a:fld>
            <a:endParaRPr lang="en-GB" dirty="0"/>
          </a:p>
        </p:txBody>
      </p:sp>
    </p:spTree>
    <p:extLst>
      <p:ext uri="{BB962C8B-B14F-4D97-AF65-F5344CB8AC3E}">
        <p14:creationId xmlns:p14="http://schemas.microsoft.com/office/powerpoint/2010/main" val="3531585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741F8DB-1371-47CA-BDC0-F661E297D35C}" type="datetimeFigureOut">
              <a:rPr lang="en-GB" smtClean="0"/>
              <a:t>18/05/2023</a:t>
            </a:fld>
            <a:endParaRPr lang="en-GB"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C10D146-0392-49D2-A82D-19A8220EDCD7}" type="slidenum">
              <a:rPr lang="en-GB" smtClean="0"/>
              <a:t>‹#›</a:t>
            </a:fld>
            <a:endParaRPr lang="en-GB" dirty="0"/>
          </a:p>
        </p:txBody>
      </p:sp>
    </p:spTree>
    <p:extLst>
      <p:ext uri="{BB962C8B-B14F-4D97-AF65-F5344CB8AC3E}">
        <p14:creationId xmlns:p14="http://schemas.microsoft.com/office/powerpoint/2010/main" val="2376853895"/>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hyperlink" Target="https://twitter.com/DrSteveTaylor/status/1640624462172225539?s=20" TargetMode="External"/><Relationship Id="rId5" Type="http://schemas.openxmlformats.org/officeDocument/2006/relationships/hyperlink" Target="https://www.kingsfund.org.uk/publications/nhs-hospital-bed-numbers" TargetMode="Externa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hyperlink" Target="https://twitter.com/DrSteveTaylor/status/1640624462172225539?s=20" TargetMode="External"/><Relationship Id="rId5" Type="http://schemas.openxmlformats.org/officeDocument/2006/relationships/hyperlink" Target="https://www.statista.com/chart/20056/prescription-medicine-by-age-group-england/" TargetMode="Externa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8B276B09-6FD3-4E77-A644-1AC1CBCE26BB}"/>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13680"/>
          <a:stretch/>
        </p:blipFill>
        <p:spPr>
          <a:xfrm>
            <a:off x="167951" y="71543"/>
            <a:ext cx="1889534" cy="1022120"/>
          </a:xfrm>
          <a:prstGeom prst="rect">
            <a:avLst/>
          </a:prstGeom>
        </p:spPr>
      </p:pic>
      <p:grpSp>
        <p:nvGrpSpPr>
          <p:cNvPr id="10" name="Group 9">
            <a:extLst>
              <a:ext uri="{FF2B5EF4-FFF2-40B4-BE49-F238E27FC236}">
                <a16:creationId xmlns:a16="http://schemas.microsoft.com/office/drawing/2014/main" id="{33D55A44-F292-42DF-986A-B5B789F87EF2}"/>
              </a:ext>
            </a:extLst>
          </p:cNvPr>
          <p:cNvGrpSpPr/>
          <p:nvPr/>
        </p:nvGrpSpPr>
        <p:grpSpPr>
          <a:xfrm>
            <a:off x="8835392" y="-3614"/>
            <a:ext cx="3349358" cy="7001979"/>
            <a:chOff x="8835392" y="-3614"/>
            <a:chExt cx="3349358" cy="7001979"/>
          </a:xfrm>
        </p:grpSpPr>
        <p:pic>
          <p:nvPicPr>
            <p:cNvPr id="8" name="Picture 7">
              <a:extLst>
                <a:ext uri="{FF2B5EF4-FFF2-40B4-BE49-F238E27FC236}">
                  <a16:creationId xmlns:a16="http://schemas.microsoft.com/office/drawing/2014/main" id="{49F5BC03-9198-464D-BA8D-99E86139015D}"/>
                </a:ext>
              </a:extLst>
            </p:cNvPr>
            <p:cNvPicPr>
              <a:picLocks noChangeAspect="1"/>
            </p:cNvPicPr>
            <p:nvPr/>
          </p:nvPicPr>
          <p:blipFill rotWithShape="1">
            <a:blip r:embed="rId3"/>
            <a:srcRect t="24864" r="1" b="1"/>
            <a:stretch/>
          </p:blipFill>
          <p:spPr>
            <a:xfrm>
              <a:off x="8835392" y="-3614"/>
              <a:ext cx="3349358" cy="6861614"/>
            </a:xfrm>
            <a:prstGeom prst="rect">
              <a:avLst/>
            </a:prstGeom>
          </p:spPr>
        </p:pic>
        <p:sp>
          <p:nvSpPr>
            <p:cNvPr id="3" name="Rectangle 2">
              <a:extLst>
                <a:ext uri="{FF2B5EF4-FFF2-40B4-BE49-F238E27FC236}">
                  <a16:creationId xmlns:a16="http://schemas.microsoft.com/office/drawing/2014/main" id="{B59AD92E-BAD9-41A9-AC19-F34BADFECE86}"/>
                </a:ext>
              </a:extLst>
            </p:cNvPr>
            <p:cNvSpPr/>
            <p:nvPr/>
          </p:nvSpPr>
          <p:spPr>
            <a:xfrm rot="2422866">
              <a:off x="9907269" y="4654877"/>
              <a:ext cx="176804" cy="234348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 name="Rectangle 4">
              <a:extLst>
                <a:ext uri="{FF2B5EF4-FFF2-40B4-BE49-F238E27FC236}">
                  <a16:creationId xmlns:a16="http://schemas.microsoft.com/office/drawing/2014/main" id="{F21765A5-F9E1-4627-8062-6FD0EB2D3850}"/>
                </a:ext>
              </a:extLst>
            </p:cNvPr>
            <p:cNvSpPr/>
            <p:nvPr/>
          </p:nvSpPr>
          <p:spPr>
            <a:xfrm>
              <a:off x="9140486" y="6756064"/>
              <a:ext cx="532263" cy="9553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11" name="TextBox 10">
            <a:extLst>
              <a:ext uri="{FF2B5EF4-FFF2-40B4-BE49-F238E27FC236}">
                <a16:creationId xmlns:a16="http://schemas.microsoft.com/office/drawing/2014/main" id="{6B7A7F40-1ED5-42D6-A297-265E0F3E9EE3}"/>
              </a:ext>
            </a:extLst>
          </p:cNvPr>
          <p:cNvSpPr txBox="1"/>
          <p:nvPr/>
        </p:nvSpPr>
        <p:spPr>
          <a:xfrm>
            <a:off x="1773859" y="1278329"/>
            <a:ext cx="8321330" cy="2554545"/>
          </a:xfrm>
          <a:prstGeom prst="rect">
            <a:avLst/>
          </a:prstGeom>
          <a:noFill/>
        </p:spPr>
        <p:txBody>
          <a:bodyPr wrap="square" rtlCol="0">
            <a:spAutoFit/>
          </a:bodyPr>
          <a:lstStyle/>
          <a:p>
            <a:pPr algn="ctr"/>
            <a:r>
              <a:rPr lang="en-GB" sz="8000" b="1" dirty="0">
                <a:solidFill>
                  <a:srgbClr val="0070C0"/>
                </a:solidFill>
                <a:latin typeface="Arial" panose="020B0604020202020204" pitchFamily="34" charset="0"/>
                <a:cs typeface="Arial" panose="020B0604020202020204" pitchFamily="34" charset="0"/>
              </a:rPr>
              <a:t>General Practice Facts &amp; Stats</a:t>
            </a:r>
          </a:p>
        </p:txBody>
      </p:sp>
      <p:sp>
        <p:nvSpPr>
          <p:cNvPr id="4" name="TextBox 3">
            <a:extLst>
              <a:ext uri="{FF2B5EF4-FFF2-40B4-BE49-F238E27FC236}">
                <a16:creationId xmlns:a16="http://schemas.microsoft.com/office/drawing/2014/main" id="{2A7B7A2A-1B57-EFC5-323B-1D4B6F296ACC}"/>
              </a:ext>
            </a:extLst>
          </p:cNvPr>
          <p:cNvSpPr txBox="1"/>
          <p:nvPr/>
        </p:nvSpPr>
        <p:spPr>
          <a:xfrm>
            <a:off x="7250" y="4692103"/>
            <a:ext cx="11854549" cy="830997"/>
          </a:xfrm>
          <a:prstGeom prst="rect">
            <a:avLst/>
          </a:prstGeom>
          <a:noFill/>
        </p:spPr>
        <p:txBody>
          <a:bodyPr wrap="square">
            <a:spAutoFit/>
          </a:bodyPr>
          <a:lstStyle/>
          <a:p>
            <a:pPr algn="ctr"/>
            <a:r>
              <a:rPr lang="en-GB" sz="4800" b="1" dirty="0">
                <a:solidFill>
                  <a:srgbClr val="0070C0"/>
                </a:solidFill>
                <a:latin typeface="Arial" panose="020B0604020202020204" pitchFamily="34" charset="0"/>
                <a:cs typeface="Arial" panose="020B0604020202020204" pitchFamily="34" charset="0"/>
              </a:rPr>
              <a:t>Recruitment &amp; Retention</a:t>
            </a:r>
          </a:p>
        </p:txBody>
      </p:sp>
    </p:spTree>
    <p:extLst>
      <p:ext uri="{BB962C8B-B14F-4D97-AF65-F5344CB8AC3E}">
        <p14:creationId xmlns:p14="http://schemas.microsoft.com/office/powerpoint/2010/main" val="21376916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8B276B09-6FD3-4E77-A644-1AC1CBCE26BB}"/>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13680"/>
          <a:stretch/>
        </p:blipFill>
        <p:spPr>
          <a:xfrm>
            <a:off x="167951" y="71543"/>
            <a:ext cx="1889534" cy="1022120"/>
          </a:xfrm>
          <a:prstGeom prst="rect">
            <a:avLst/>
          </a:prstGeom>
        </p:spPr>
      </p:pic>
      <p:grpSp>
        <p:nvGrpSpPr>
          <p:cNvPr id="10" name="Group 9">
            <a:extLst>
              <a:ext uri="{FF2B5EF4-FFF2-40B4-BE49-F238E27FC236}">
                <a16:creationId xmlns:a16="http://schemas.microsoft.com/office/drawing/2014/main" id="{33D55A44-F292-42DF-986A-B5B789F87EF2}"/>
              </a:ext>
            </a:extLst>
          </p:cNvPr>
          <p:cNvGrpSpPr/>
          <p:nvPr/>
        </p:nvGrpSpPr>
        <p:grpSpPr>
          <a:xfrm>
            <a:off x="8835392" y="-3614"/>
            <a:ext cx="3349358" cy="7001979"/>
            <a:chOff x="8835392" y="-3614"/>
            <a:chExt cx="3349358" cy="7001979"/>
          </a:xfrm>
        </p:grpSpPr>
        <p:pic>
          <p:nvPicPr>
            <p:cNvPr id="8" name="Picture 7">
              <a:extLst>
                <a:ext uri="{FF2B5EF4-FFF2-40B4-BE49-F238E27FC236}">
                  <a16:creationId xmlns:a16="http://schemas.microsoft.com/office/drawing/2014/main" id="{49F5BC03-9198-464D-BA8D-99E86139015D}"/>
                </a:ext>
              </a:extLst>
            </p:cNvPr>
            <p:cNvPicPr>
              <a:picLocks noChangeAspect="1"/>
            </p:cNvPicPr>
            <p:nvPr/>
          </p:nvPicPr>
          <p:blipFill rotWithShape="1">
            <a:blip r:embed="rId3"/>
            <a:srcRect t="24864" r="1" b="1"/>
            <a:stretch/>
          </p:blipFill>
          <p:spPr>
            <a:xfrm>
              <a:off x="8835392" y="-3614"/>
              <a:ext cx="3349358" cy="6861614"/>
            </a:xfrm>
            <a:prstGeom prst="rect">
              <a:avLst/>
            </a:prstGeom>
          </p:spPr>
        </p:pic>
        <p:sp>
          <p:nvSpPr>
            <p:cNvPr id="3" name="Rectangle 2">
              <a:extLst>
                <a:ext uri="{FF2B5EF4-FFF2-40B4-BE49-F238E27FC236}">
                  <a16:creationId xmlns:a16="http://schemas.microsoft.com/office/drawing/2014/main" id="{B59AD92E-BAD9-41A9-AC19-F34BADFECE86}"/>
                </a:ext>
              </a:extLst>
            </p:cNvPr>
            <p:cNvSpPr/>
            <p:nvPr/>
          </p:nvSpPr>
          <p:spPr>
            <a:xfrm rot="2422866">
              <a:off x="9907269" y="4654877"/>
              <a:ext cx="176804" cy="234348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 name="Rectangle 4">
              <a:extLst>
                <a:ext uri="{FF2B5EF4-FFF2-40B4-BE49-F238E27FC236}">
                  <a16:creationId xmlns:a16="http://schemas.microsoft.com/office/drawing/2014/main" id="{F21765A5-F9E1-4627-8062-6FD0EB2D3850}"/>
                </a:ext>
              </a:extLst>
            </p:cNvPr>
            <p:cNvSpPr/>
            <p:nvPr/>
          </p:nvSpPr>
          <p:spPr>
            <a:xfrm>
              <a:off x="9140486" y="6756064"/>
              <a:ext cx="532263" cy="9553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4" name="TextBox 3">
            <a:extLst>
              <a:ext uri="{FF2B5EF4-FFF2-40B4-BE49-F238E27FC236}">
                <a16:creationId xmlns:a16="http://schemas.microsoft.com/office/drawing/2014/main" id="{3DB34E88-C268-8BC7-9B4E-D120CEE88C74}"/>
              </a:ext>
            </a:extLst>
          </p:cNvPr>
          <p:cNvSpPr txBox="1"/>
          <p:nvPr/>
        </p:nvSpPr>
        <p:spPr>
          <a:xfrm>
            <a:off x="2501900" y="378026"/>
            <a:ext cx="7661474" cy="646331"/>
          </a:xfrm>
          <a:prstGeom prst="rect">
            <a:avLst/>
          </a:prstGeom>
          <a:noFill/>
        </p:spPr>
        <p:txBody>
          <a:bodyPr wrap="square" rtlCol="0">
            <a:spAutoFit/>
          </a:bodyPr>
          <a:lstStyle/>
          <a:p>
            <a:pPr algn="ctr"/>
            <a:r>
              <a:rPr lang="en-GB" b="1" dirty="0">
                <a:latin typeface="Arial" panose="020B0604020202020204" pitchFamily="34" charset="0"/>
                <a:cs typeface="Arial" panose="020B0604020202020204" pitchFamily="34" charset="0"/>
              </a:rPr>
              <a:t>The change in GP numbers and patients registered with GP Practices Since 2015</a:t>
            </a:r>
          </a:p>
        </p:txBody>
      </p:sp>
      <p:pic>
        <p:nvPicPr>
          <p:cNvPr id="7" name="Picture 6" descr="Image">
            <a:extLst>
              <a:ext uri="{FF2B5EF4-FFF2-40B4-BE49-F238E27FC236}">
                <a16:creationId xmlns:a16="http://schemas.microsoft.com/office/drawing/2014/main" id="{ADA0768F-A5E9-1FE2-9199-75DEB8ADF3A7}"/>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67951" y="1159422"/>
            <a:ext cx="9215755" cy="5320552"/>
          </a:xfrm>
          <a:prstGeom prst="rect">
            <a:avLst/>
          </a:prstGeom>
          <a:noFill/>
          <a:ln>
            <a:noFill/>
          </a:ln>
        </p:spPr>
      </p:pic>
      <p:sp>
        <p:nvSpPr>
          <p:cNvPr id="2" name="TextBox 1">
            <a:extLst>
              <a:ext uri="{FF2B5EF4-FFF2-40B4-BE49-F238E27FC236}">
                <a16:creationId xmlns:a16="http://schemas.microsoft.com/office/drawing/2014/main" id="{2901FC12-9F14-F75E-4EF4-46F4011B6C58}"/>
              </a:ext>
            </a:extLst>
          </p:cNvPr>
          <p:cNvSpPr txBox="1"/>
          <p:nvPr/>
        </p:nvSpPr>
        <p:spPr>
          <a:xfrm>
            <a:off x="10032588" y="81527"/>
            <a:ext cx="1652954" cy="5909310"/>
          </a:xfrm>
          <a:prstGeom prst="rect">
            <a:avLst/>
          </a:prstGeom>
          <a:noFill/>
        </p:spPr>
        <p:txBody>
          <a:bodyPr wrap="square" rtlCol="0">
            <a:spAutoFit/>
          </a:bodyPr>
          <a:lstStyle/>
          <a:p>
            <a:r>
              <a:rPr lang="en-GB" dirty="0"/>
              <a:t>Government numbers often now quote GP trainees as part of ‘GP’ numbers. </a:t>
            </a:r>
          </a:p>
          <a:p>
            <a:endParaRPr lang="en-GB" dirty="0"/>
          </a:p>
          <a:p>
            <a:r>
              <a:rPr lang="en-GB" dirty="0"/>
              <a:t>They are not fully qualified and therefore this artificially boosts the picture of the workforce.</a:t>
            </a:r>
          </a:p>
          <a:p>
            <a:endParaRPr lang="en-GB" dirty="0"/>
          </a:p>
          <a:p>
            <a:r>
              <a:rPr lang="en-GB" dirty="0"/>
              <a:t>As training is so different from the true job then many leave after qualifying.</a:t>
            </a:r>
          </a:p>
        </p:txBody>
      </p:sp>
    </p:spTree>
    <p:extLst>
      <p:ext uri="{BB962C8B-B14F-4D97-AF65-F5344CB8AC3E}">
        <p14:creationId xmlns:p14="http://schemas.microsoft.com/office/powerpoint/2010/main" val="35290451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8B276B09-6FD3-4E77-A644-1AC1CBCE26BB}"/>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13680"/>
          <a:stretch/>
        </p:blipFill>
        <p:spPr>
          <a:xfrm>
            <a:off x="167951" y="71543"/>
            <a:ext cx="1889534" cy="1022120"/>
          </a:xfrm>
          <a:prstGeom prst="rect">
            <a:avLst/>
          </a:prstGeom>
        </p:spPr>
      </p:pic>
      <p:grpSp>
        <p:nvGrpSpPr>
          <p:cNvPr id="10" name="Group 9">
            <a:extLst>
              <a:ext uri="{FF2B5EF4-FFF2-40B4-BE49-F238E27FC236}">
                <a16:creationId xmlns:a16="http://schemas.microsoft.com/office/drawing/2014/main" id="{33D55A44-F292-42DF-986A-B5B789F87EF2}"/>
              </a:ext>
            </a:extLst>
          </p:cNvPr>
          <p:cNvGrpSpPr/>
          <p:nvPr/>
        </p:nvGrpSpPr>
        <p:grpSpPr>
          <a:xfrm>
            <a:off x="8835392" y="-3614"/>
            <a:ext cx="3349358" cy="7001979"/>
            <a:chOff x="8835392" y="-3614"/>
            <a:chExt cx="3349358" cy="7001979"/>
          </a:xfrm>
        </p:grpSpPr>
        <p:pic>
          <p:nvPicPr>
            <p:cNvPr id="8" name="Picture 7">
              <a:extLst>
                <a:ext uri="{FF2B5EF4-FFF2-40B4-BE49-F238E27FC236}">
                  <a16:creationId xmlns:a16="http://schemas.microsoft.com/office/drawing/2014/main" id="{49F5BC03-9198-464D-BA8D-99E86139015D}"/>
                </a:ext>
              </a:extLst>
            </p:cNvPr>
            <p:cNvPicPr>
              <a:picLocks noChangeAspect="1"/>
            </p:cNvPicPr>
            <p:nvPr/>
          </p:nvPicPr>
          <p:blipFill rotWithShape="1">
            <a:blip r:embed="rId3"/>
            <a:srcRect t="24864" r="1" b="1"/>
            <a:stretch/>
          </p:blipFill>
          <p:spPr>
            <a:xfrm>
              <a:off x="8835392" y="-3614"/>
              <a:ext cx="3349358" cy="6861614"/>
            </a:xfrm>
            <a:prstGeom prst="rect">
              <a:avLst/>
            </a:prstGeom>
          </p:spPr>
        </p:pic>
        <p:sp>
          <p:nvSpPr>
            <p:cNvPr id="3" name="Rectangle 2">
              <a:extLst>
                <a:ext uri="{FF2B5EF4-FFF2-40B4-BE49-F238E27FC236}">
                  <a16:creationId xmlns:a16="http://schemas.microsoft.com/office/drawing/2014/main" id="{B59AD92E-BAD9-41A9-AC19-F34BADFECE86}"/>
                </a:ext>
              </a:extLst>
            </p:cNvPr>
            <p:cNvSpPr/>
            <p:nvPr/>
          </p:nvSpPr>
          <p:spPr>
            <a:xfrm rot="2422866">
              <a:off x="9907269" y="4654877"/>
              <a:ext cx="176804" cy="234348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 name="Rectangle 4">
              <a:extLst>
                <a:ext uri="{FF2B5EF4-FFF2-40B4-BE49-F238E27FC236}">
                  <a16:creationId xmlns:a16="http://schemas.microsoft.com/office/drawing/2014/main" id="{F21765A5-F9E1-4627-8062-6FD0EB2D3850}"/>
                </a:ext>
              </a:extLst>
            </p:cNvPr>
            <p:cNvSpPr/>
            <p:nvPr/>
          </p:nvSpPr>
          <p:spPr>
            <a:xfrm>
              <a:off x="9140486" y="6756064"/>
              <a:ext cx="532263" cy="9553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4" name="TextBox 3">
            <a:extLst>
              <a:ext uri="{FF2B5EF4-FFF2-40B4-BE49-F238E27FC236}">
                <a16:creationId xmlns:a16="http://schemas.microsoft.com/office/drawing/2014/main" id="{3DB34E88-C268-8BC7-9B4E-D120CEE88C74}"/>
              </a:ext>
            </a:extLst>
          </p:cNvPr>
          <p:cNvSpPr txBox="1"/>
          <p:nvPr/>
        </p:nvSpPr>
        <p:spPr>
          <a:xfrm>
            <a:off x="2501900" y="378026"/>
            <a:ext cx="7170849" cy="646331"/>
          </a:xfrm>
          <a:prstGeom prst="rect">
            <a:avLst/>
          </a:prstGeom>
          <a:noFill/>
        </p:spPr>
        <p:txBody>
          <a:bodyPr wrap="square" rtlCol="0">
            <a:spAutoFit/>
          </a:bodyPr>
          <a:lstStyle/>
          <a:p>
            <a:pPr algn="ctr"/>
            <a:r>
              <a:rPr lang="en-GB" b="1" dirty="0">
                <a:latin typeface="Arial" panose="020B0604020202020204" pitchFamily="34" charset="0"/>
                <a:cs typeface="Arial" panose="020B0604020202020204" pitchFamily="34" charset="0"/>
              </a:rPr>
              <a:t>Percentage change in number of FTE GPs and number of appointments in general practice since 2018</a:t>
            </a:r>
          </a:p>
        </p:txBody>
      </p:sp>
      <p:pic>
        <p:nvPicPr>
          <p:cNvPr id="2" name="Picture 1" descr="Chart, line chart&#10;&#10;Description automatically generated">
            <a:extLst>
              <a:ext uri="{FF2B5EF4-FFF2-40B4-BE49-F238E27FC236}">
                <a16:creationId xmlns:a16="http://schemas.microsoft.com/office/drawing/2014/main" id="{4A257F89-A23B-34B3-B603-01B50649F907}"/>
              </a:ext>
            </a:extLst>
          </p:cNvPr>
          <p:cNvPicPr>
            <a:picLocks noChangeAspect="1"/>
          </p:cNvPicPr>
          <p:nvPr/>
        </p:nvPicPr>
        <p:blipFill rotWithShape="1">
          <a:blip r:embed="rId4"/>
          <a:srcRect t="28676"/>
          <a:stretch/>
        </p:blipFill>
        <p:spPr bwMode="auto">
          <a:xfrm>
            <a:off x="360561" y="1110684"/>
            <a:ext cx="7811725" cy="5133963"/>
          </a:xfrm>
          <a:prstGeom prst="rect">
            <a:avLst/>
          </a:prstGeom>
          <a:ln>
            <a:noFill/>
          </a:ln>
          <a:extLst>
            <a:ext uri="{53640926-AAD7-44D8-BBD7-CCE9431645EC}">
              <a14:shadowObscured xmlns:a14="http://schemas.microsoft.com/office/drawing/2010/main"/>
            </a:ext>
          </a:extLst>
        </p:spPr>
      </p:pic>
      <p:sp>
        <p:nvSpPr>
          <p:cNvPr id="11" name="TextBox 10">
            <a:extLst>
              <a:ext uri="{FF2B5EF4-FFF2-40B4-BE49-F238E27FC236}">
                <a16:creationId xmlns:a16="http://schemas.microsoft.com/office/drawing/2014/main" id="{8310C386-9EFD-A155-9B15-6741DE73B094}"/>
              </a:ext>
            </a:extLst>
          </p:cNvPr>
          <p:cNvSpPr txBox="1"/>
          <p:nvPr/>
        </p:nvSpPr>
        <p:spPr>
          <a:xfrm>
            <a:off x="2292528" y="6330974"/>
            <a:ext cx="7419841" cy="275653"/>
          </a:xfrm>
          <a:prstGeom prst="rect">
            <a:avLst/>
          </a:prstGeom>
          <a:noFill/>
        </p:spPr>
        <p:txBody>
          <a:bodyPr wrap="square">
            <a:spAutoFit/>
          </a:bodyPr>
          <a:lstStyle/>
          <a:p>
            <a:pPr>
              <a:lnSpc>
                <a:spcPct val="107000"/>
              </a:lnSpc>
              <a:spcAft>
                <a:spcPts val="800"/>
              </a:spcAft>
            </a:pPr>
            <a:r>
              <a:rPr lang="en-GB" sz="1200" i="1" dirty="0">
                <a:effectLst/>
                <a:latin typeface="Arial" panose="020B0604020202020204" pitchFamily="34" charset="0"/>
                <a:ea typeface="Calibri" panose="020F0502020204030204" pitchFamily="34" charset="0"/>
                <a:cs typeface="Arial" panose="020B0604020202020204" pitchFamily="34" charset="0"/>
              </a:rPr>
              <a:t>Source: RCGP Fit for the Future, A new plan for GPs and their patients</a:t>
            </a:r>
          </a:p>
        </p:txBody>
      </p:sp>
      <p:sp>
        <p:nvSpPr>
          <p:cNvPr id="7" name="TextBox 6">
            <a:extLst>
              <a:ext uri="{FF2B5EF4-FFF2-40B4-BE49-F238E27FC236}">
                <a16:creationId xmlns:a16="http://schemas.microsoft.com/office/drawing/2014/main" id="{0F0DB14E-FDC4-5264-0C4B-DAE904DB0309}"/>
              </a:ext>
            </a:extLst>
          </p:cNvPr>
          <p:cNvSpPr txBox="1"/>
          <p:nvPr/>
        </p:nvSpPr>
        <p:spPr>
          <a:xfrm>
            <a:off x="8690994" y="1568741"/>
            <a:ext cx="2013358" cy="5355312"/>
          </a:xfrm>
          <a:prstGeom prst="rect">
            <a:avLst/>
          </a:prstGeom>
          <a:noFill/>
        </p:spPr>
        <p:txBody>
          <a:bodyPr wrap="square" rtlCol="0">
            <a:spAutoFit/>
          </a:bodyPr>
          <a:lstStyle/>
          <a:p>
            <a:r>
              <a:rPr lang="en-GB" dirty="0"/>
              <a:t>As you can see the trend is for a reduction in workforce – however despite this appointment numbers are </a:t>
            </a:r>
            <a:r>
              <a:rPr lang="en-GB" b="1" dirty="0"/>
              <a:t>rising</a:t>
            </a:r>
            <a:r>
              <a:rPr lang="en-GB" dirty="0"/>
              <a:t>.</a:t>
            </a:r>
          </a:p>
          <a:p>
            <a:endParaRPr lang="en-GB" dirty="0"/>
          </a:p>
          <a:p>
            <a:r>
              <a:rPr lang="en-GB" dirty="0"/>
              <a:t>Ultimately we are stretching a smaller workforce thinner.  We are at a point where this increase is not sustainable and means practitioners working at unsafe levels.</a:t>
            </a:r>
          </a:p>
          <a:p>
            <a:endParaRPr lang="en-GB" dirty="0"/>
          </a:p>
        </p:txBody>
      </p:sp>
    </p:spTree>
    <p:extLst>
      <p:ext uri="{BB962C8B-B14F-4D97-AF65-F5344CB8AC3E}">
        <p14:creationId xmlns:p14="http://schemas.microsoft.com/office/powerpoint/2010/main" val="32225387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8B276B09-6FD3-4E77-A644-1AC1CBCE26BB}"/>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13680"/>
          <a:stretch/>
        </p:blipFill>
        <p:spPr>
          <a:xfrm>
            <a:off x="167951" y="71543"/>
            <a:ext cx="1889534" cy="1022120"/>
          </a:xfrm>
          <a:prstGeom prst="rect">
            <a:avLst/>
          </a:prstGeom>
        </p:spPr>
      </p:pic>
      <p:grpSp>
        <p:nvGrpSpPr>
          <p:cNvPr id="10" name="Group 9">
            <a:extLst>
              <a:ext uri="{FF2B5EF4-FFF2-40B4-BE49-F238E27FC236}">
                <a16:creationId xmlns:a16="http://schemas.microsoft.com/office/drawing/2014/main" id="{33D55A44-F292-42DF-986A-B5B789F87EF2}"/>
              </a:ext>
            </a:extLst>
          </p:cNvPr>
          <p:cNvGrpSpPr/>
          <p:nvPr/>
        </p:nvGrpSpPr>
        <p:grpSpPr>
          <a:xfrm>
            <a:off x="8835392" y="-3614"/>
            <a:ext cx="3349358" cy="7001979"/>
            <a:chOff x="8835392" y="-3614"/>
            <a:chExt cx="3349358" cy="7001979"/>
          </a:xfrm>
        </p:grpSpPr>
        <p:pic>
          <p:nvPicPr>
            <p:cNvPr id="8" name="Picture 7">
              <a:extLst>
                <a:ext uri="{FF2B5EF4-FFF2-40B4-BE49-F238E27FC236}">
                  <a16:creationId xmlns:a16="http://schemas.microsoft.com/office/drawing/2014/main" id="{49F5BC03-9198-464D-BA8D-99E86139015D}"/>
                </a:ext>
              </a:extLst>
            </p:cNvPr>
            <p:cNvPicPr>
              <a:picLocks noChangeAspect="1"/>
            </p:cNvPicPr>
            <p:nvPr/>
          </p:nvPicPr>
          <p:blipFill rotWithShape="1">
            <a:blip r:embed="rId3"/>
            <a:srcRect t="24864" r="1" b="1"/>
            <a:stretch/>
          </p:blipFill>
          <p:spPr>
            <a:xfrm>
              <a:off x="8835392" y="-3614"/>
              <a:ext cx="3349358" cy="6861614"/>
            </a:xfrm>
            <a:prstGeom prst="rect">
              <a:avLst/>
            </a:prstGeom>
          </p:spPr>
        </p:pic>
        <p:sp>
          <p:nvSpPr>
            <p:cNvPr id="3" name="Rectangle 2">
              <a:extLst>
                <a:ext uri="{FF2B5EF4-FFF2-40B4-BE49-F238E27FC236}">
                  <a16:creationId xmlns:a16="http://schemas.microsoft.com/office/drawing/2014/main" id="{B59AD92E-BAD9-41A9-AC19-F34BADFECE86}"/>
                </a:ext>
              </a:extLst>
            </p:cNvPr>
            <p:cNvSpPr/>
            <p:nvPr/>
          </p:nvSpPr>
          <p:spPr>
            <a:xfrm rot="2422866">
              <a:off x="9907269" y="4654877"/>
              <a:ext cx="176804" cy="234348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 name="Rectangle 4">
              <a:extLst>
                <a:ext uri="{FF2B5EF4-FFF2-40B4-BE49-F238E27FC236}">
                  <a16:creationId xmlns:a16="http://schemas.microsoft.com/office/drawing/2014/main" id="{F21765A5-F9E1-4627-8062-6FD0EB2D3850}"/>
                </a:ext>
              </a:extLst>
            </p:cNvPr>
            <p:cNvSpPr/>
            <p:nvPr/>
          </p:nvSpPr>
          <p:spPr>
            <a:xfrm>
              <a:off x="9140486" y="6756064"/>
              <a:ext cx="532263" cy="9553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4" name="TextBox 3">
            <a:extLst>
              <a:ext uri="{FF2B5EF4-FFF2-40B4-BE49-F238E27FC236}">
                <a16:creationId xmlns:a16="http://schemas.microsoft.com/office/drawing/2014/main" id="{3DB34E88-C268-8BC7-9B4E-D120CEE88C74}"/>
              </a:ext>
            </a:extLst>
          </p:cNvPr>
          <p:cNvSpPr txBox="1"/>
          <p:nvPr/>
        </p:nvSpPr>
        <p:spPr>
          <a:xfrm>
            <a:off x="2212111" y="390929"/>
            <a:ext cx="7747000" cy="923330"/>
          </a:xfrm>
          <a:prstGeom prst="rect">
            <a:avLst/>
          </a:prstGeom>
          <a:noFill/>
        </p:spPr>
        <p:txBody>
          <a:bodyPr wrap="square" rtlCol="0">
            <a:spAutoFit/>
          </a:bodyPr>
          <a:lstStyle/>
          <a:p>
            <a:pPr algn="ctr"/>
            <a:r>
              <a:rPr lang="en-GB" b="1" dirty="0">
                <a:latin typeface="Arial" panose="020B0604020202020204" pitchFamily="34" charset="0"/>
                <a:cs typeface="Arial" panose="020B0604020202020204" pitchFamily="34" charset="0"/>
              </a:rPr>
              <a:t>The number of NHS hospital doctors has grown broadly in line with demand for hospital care, but GP numbers have fallen over the last decade</a:t>
            </a:r>
          </a:p>
        </p:txBody>
      </p:sp>
      <p:pic>
        <p:nvPicPr>
          <p:cNvPr id="2" name="Picture 1" descr="Image">
            <a:extLst>
              <a:ext uri="{FF2B5EF4-FFF2-40B4-BE49-F238E27FC236}">
                <a16:creationId xmlns:a16="http://schemas.microsoft.com/office/drawing/2014/main" id="{6BDE1063-A687-F9ED-3ECF-84F427915849}"/>
              </a:ext>
            </a:extLst>
          </p:cNvPr>
          <p:cNvPicPr>
            <a:picLocks noChangeAspect="1"/>
          </p:cNvPicPr>
          <p:nvPr/>
        </p:nvPicPr>
        <p:blipFill rotWithShape="1">
          <a:blip r:embed="rId4">
            <a:extLst>
              <a:ext uri="{28A0092B-C50C-407E-A947-70E740481C1C}">
                <a14:useLocalDpi xmlns:a14="http://schemas.microsoft.com/office/drawing/2010/main" val="0"/>
              </a:ext>
            </a:extLst>
          </a:blip>
          <a:srcRect t="12931"/>
          <a:stretch/>
        </p:blipFill>
        <p:spPr bwMode="auto">
          <a:xfrm>
            <a:off x="460034" y="1254914"/>
            <a:ext cx="7938725" cy="4974676"/>
          </a:xfrm>
          <a:prstGeom prst="rect">
            <a:avLst/>
          </a:prstGeom>
          <a:noFill/>
          <a:ln>
            <a:noFill/>
          </a:ln>
          <a:extLst>
            <a:ext uri="{53640926-AAD7-44D8-BBD7-CCE9431645EC}">
              <a14:shadowObscured xmlns:a14="http://schemas.microsoft.com/office/drawing/2010/main"/>
            </a:ext>
          </a:extLst>
        </p:spPr>
      </p:pic>
      <p:sp>
        <p:nvSpPr>
          <p:cNvPr id="7" name="TextBox 6">
            <a:extLst>
              <a:ext uri="{FF2B5EF4-FFF2-40B4-BE49-F238E27FC236}">
                <a16:creationId xmlns:a16="http://schemas.microsoft.com/office/drawing/2014/main" id="{C168CDAE-F26D-ECD1-B806-316E28002BB0}"/>
              </a:ext>
            </a:extLst>
          </p:cNvPr>
          <p:cNvSpPr txBox="1"/>
          <p:nvPr/>
        </p:nvSpPr>
        <p:spPr>
          <a:xfrm>
            <a:off x="8835392" y="1480616"/>
            <a:ext cx="1572772" cy="5109091"/>
          </a:xfrm>
          <a:prstGeom prst="rect">
            <a:avLst/>
          </a:prstGeom>
          <a:noFill/>
        </p:spPr>
        <p:txBody>
          <a:bodyPr wrap="square" rtlCol="0">
            <a:spAutoFit/>
          </a:bodyPr>
          <a:lstStyle/>
          <a:p>
            <a:r>
              <a:rPr lang="en-GB" sz="1400" dirty="0"/>
              <a:t>Consultants have increased exponentially. This was needed.</a:t>
            </a:r>
          </a:p>
          <a:p>
            <a:endParaRPr lang="en-GB" sz="1400" dirty="0"/>
          </a:p>
          <a:p>
            <a:endParaRPr lang="en-GB" sz="1400" dirty="0"/>
          </a:p>
          <a:p>
            <a:r>
              <a:rPr lang="en-GB" sz="1400" dirty="0"/>
              <a:t>Despite a drive to carry out more care in the community and a rising elderly and medically complex population there has been no similar investment in increasing the GP workforce to keep pace with demands and manage their ongoing care. </a:t>
            </a:r>
          </a:p>
          <a:p>
            <a:endParaRPr lang="en-GB" sz="1400" dirty="0"/>
          </a:p>
          <a:p>
            <a:endParaRPr lang="en-GB" dirty="0"/>
          </a:p>
        </p:txBody>
      </p:sp>
    </p:spTree>
    <p:extLst>
      <p:ext uri="{BB962C8B-B14F-4D97-AF65-F5344CB8AC3E}">
        <p14:creationId xmlns:p14="http://schemas.microsoft.com/office/powerpoint/2010/main" val="40663234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8B276B09-6FD3-4E77-A644-1AC1CBCE26BB}"/>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13680"/>
          <a:stretch/>
        </p:blipFill>
        <p:spPr>
          <a:xfrm>
            <a:off x="167951" y="71543"/>
            <a:ext cx="1889534" cy="1022120"/>
          </a:xfrm>
          <a:prstGeom prst="rect">
            <a:avLst/>
          </a:prstGeom>
        </p:spPr>
      </p:pic>
      <p:grpSp>
        <p:nvGrpSpPr>
          <p:cNvPr id="10" name="Group 9">
            <a:extLst>
              <a:ext uri="{FF2B5EF4-FFF2-40B4-BE49-F238E27FC236}">
                <a16:creationId xmlns:a16="http://schemas.microsoft.com/office/drawing/2014/main" id="{33D55A44-F292-42DF-986A-B5B789F87EF2}"/>
              </a:ext>
            </a:extLst>
          </p:cNvPr>
          <p:cNvGrpSpPr/>
          <p:nvPr/>
        </p:nvGrpSpPr>
        <p:grpSpPr>
          <a:xfrm>
            <a:off x="8835392" y="-3614"/>
            <a:ext cx="3349358" cy="7001979"/>
            <a:chOff x="8835392" y="-3614"/>
            <a:chExt cx="3349358" cy="7001979"/>
          </a:xfrm>
        </p:grpSpPr>
        <p:pic>
          <p:nvPicPr>
            <p:cNvPr id="8" name="Picture 7">
              <a:extLst>
                <a:ext uri="{FF2B5EF4-FFF2-40B4-BE49-F238E27FC236}">
                  <a16:creationId xmlns:a16="http://schemas.microsoft.com/office/drawing/2014/main" id="{49F5BC03-9198-464D-BA8D-99E86139015D}"/>
                </a:ext>
              </a:extLst>
            </p:cNvPr>
            <p:cNvPicPr>
              <a:picLocks noChangeAspect="1"/>
            </p:cNvPicPr>
            <p:nvPr/>
          </p:nvPicPr>
          <p:blipFill rotWithShape="1">
            <a:blip r:embed="rId3"/>
            <a:srcRect t="24864" r="1" b="1"/>
            <a:stretch/>
          </p:blipFill>
          <p:spPr>
            <a:xfrm>
              <a:off x="8835392" y="-3614"/>
              <a:ext cx="3349358" cy="6861614"/>
            </a:xfrm>
            <a:prstGeom prst="rect">
              <a:avLst/>
            </a:prstGeom>
          </p:spPr>
        </p:pic>
        <p:sp>
          <p:nvSpPr>
            <p:cNvPr id="3" name="Rectangle 2">
              <a:extLst>
                <a:ext uri="{FF2B5EF4-FFF2-40B4-BE49-F238E27FC236}">
                  <a16:creationId xmlns:a16="http://schemas.microsoft.com/office/drawing/2014/main" id="{B59AD92E-BAD9-41A9-AC19-F34BADFECE86}"/>
                </a:ext>
              </a:extLst>
            </p:cNvPr>
            <p:cNvSpPr/>
            <p:nvPr/>
          </p:nvSpPr>
          <p:spPr>
            <a:xfrm rot="2422866">
              <a:off x="9907269" y="4654877"/>
              <a:ext cx="176804" cy="234348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 name="Rectangle 4">
              <a:extLst>
                <a:ext uri="{FF2B5EF4-FFF2-40B4-BE49-F238E27FC236}">
                  <a16:creationId xmlns:a16="http://schemas.microsoft.com/office/drawing/2014/main" id="{F21765A5-F9E1-4627-8062-6FD0EB2D3850}"/>
                </a:ext>
              </a:extLst>
            </p:cNvPr>
            <p:cNvSpPr/>
            <p:nvPr/>
          </p:nvSpPr>
          <p:spPr>
            <a:xfrm>
              <a:off x="9140486" y="6756064"/>
              <a:ext cx="532263" cy="9553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9" name="TextBox 8">
            <a:extLst>
              <a:ext uri="{FF2B5EF4-FFF2-40B4-BE49-F238E27FC236}">
                <a16:creationId xmlns:a16="http://schemas.microsoft.com/office/drawing/2014/main" id="{AEB04D30-DC99-4AAA-D5A7-3386CA482411}"/>
              </a:ext>
            </a:extLst>
          </p:cNvPr>
          <p:cNvSpPr txBox="1"/>
          <p:nvPr/>
        </p:nvSpPr>
        <p:spPr>
          <a:xfrm>
            <a:off x="3223272" y="189040"/>
            <a:ext cx="8013970" cy="369332"/>
          </a:xfrm>
          <a:prstGeom prst="rect">
            <a:avLst/>
          </a:prstGeom>
          <a:noFill/>
        </p:spPr>
        <p:txBody>
          <a:bodyPr wrap="square">
            <a:spAutoFit/>
          </a:bodyPr>
          <a:lstStyle/>
          <a:p>
            <a:pPr algn="l"/>
            <a:r>
              <a:rPr lang="en-GB" b="1" dirty="0">
                <a:latin typeface="Arial" panose="020B0604020202020204" pitchFamily="34" charset="0"/>
                <a:cs typeface="Arial" panose="020B0604020202020204" pitchFamily="34" charset="0"/>
              </a:rPr>
              <a:t>Number of hospital beds falling</a:t>
            </a:r>
          </a:p>
        </p:txBody>
      </p:sp>
      <p:pic>
        <p:nvPicPr>
          <p:cNvPr id="7" name="Picture 6">
            <a:extLst>
              <a:ext uri="{FF2B5EF4-FFF2-40B4-BE49-F238E27FC236}">
                <a16:creationId xmlns:a16="http://schemas.microsoft.com/office/drawing/2014/main" id="{C0910044-A529-495F-ABD7-D7CC766CBD31}"/>
              </a:ext>
            </a:extLst>
          </p:cNvPr>
          <p:cNvPicPr>
            <a:picLocks noChangeAspect="1"/>
          </p:cNvPicPr>
          <p:nvPr/>
        </p:nvPicPr>
        <p:blipFill>
          <a:blip r:embed="rId4"/>
          <a:stretch>
            <a:fillRect/>
          </a:stretch>
        </p:blipFill>
        <p:spPr>
          <a:xfrm>
            <a:off x="1693909" y="656319"/>
            <a:ext cx="7308384" cy="5035655"/>
          </a:xfrm>
          <a:prstGeom prst="rect">
            <a:avLst/>
          </a:prstGeom>
        </p:spPr>
      </p:pic>
      <p:sp>
        <p:nvSpPr>
          <p:cNvPr id="12" name="TextBox 11">
            <a:extLst>
              <a:ext uri="{FF2B5EF4-FFF2-40B4-BE49-F238E27FC236}">
                <a16:creationId xmlns:a16="http://schemas.microsoft.com/office/drawing/2014/main" id="{01F7055B-1307-D636-F946-87A319CC1E0A}"/>
              </a:ext>
            </a:extLst>
          </p:cNvPr>
          <p:cNvSpPr txBox="1"/>
          <p:nvPr/>
        </p:nvSpPr>
        <p:spPr>
          <a:xfrm>
            <a:off x="155167" y="4876769"/>
            <a:ext cx="1772367" cy="2308324"/>
          </a:xfrm>
          <a:prstGeom prst="rect">
            <a:avLst/>
          </a:prstGeom>
          <a:noFill/>
        </p:spPr>
        <p:txBody>
          <a:bodyPr wrap="square">
            <a:spAutoFit/>
          </a:bodyPr>
          <a:lstStyle/>
          <a:p>
            <a:r>
              <a:rPr lang="en-GB" sz="1200" dirty="0">
                <a:hlinkClick r:id="rId5"/>
              </a:rPr>
              <a:t>https://www.kingsfund.org.uk/publications/nhs-hospital-bed-numbers</a:t>
            </a:r>
            <a:endParaRPr lang="en-GB" sz="1200" dirty="0"/>
          </a:p>
          <a:p>
            <a:endParaRPr lang="en-GB" dirty="0"/>
          </a:p>
          <a:p>
            <a:endParaRPr lang="en-GB" dirty="0"/>
          </a:p>
          <a:p>
            <a:r>
              <a:rPr lang="en-GB" sz="1200" b="0" i="0" dirty="0">
                <a:solidFill>
                  <a:srgbClr val="000000"/>
                </a:solidFill>
                <a:effectLst/>
                <a:latin typeface="Times New Roman" panose="02020603050405020304" pitchFamily="18" charset="0"/>
                <a:hlinkClick r:id="rId6"/>
              </a:rPr>
              <a:t>https://twitter.com/DrSteveTaylor/status/1640624462172225539?s=20</a:t>
            </a:r>
            <a:endParaRPr lang="en-GB" sz="1200" b="0" i="0" dirty="0">
              <a:solidFill>
                <a:srgbClr val="000000"/>
              </a:solidFill>
              <a:effectLst/>
              <a:latin typeface="Times New Roman" panose="02020603050405020304" pitchFamily="18" charset="0"/>
            </a:endParaRPr>
          </a:p>
          <a:p>
            <a:endParaRPr lang="en-GB" dirty="0"/>
          </a:p>
          <a:p>
            <a:endParaRPr lang="en-GB" dirty="0"/>
          </a:p>
        </p:txBody>
      </p:sp>
      <p:sp>
        <p:nvSpPr>
          <p:cNvPr id="2" name="TextBox 1">
            <a:extLst>
              <a:ext uri="{FF2B5EF4-FFF2-40B4-BE49-F238E27FC236}">
                <a16:creationId xmlns:a16="http://schemas.microsoft.com/office/drawing/2014/main" id="{770FC6F0-7B09-2AAD-2C4F-13A960AFD4B0}"/>
              </a:ext>
            </a:extLst>
          </p:cNvPr>
          <p:cNvSpPr txBox="1"/>
          <p:nvPr/>
        </p:nvSpPr>
        <p:spPr>
          <a:xfrm>
            <a:off x="9169194" y="1409350"/>
            <a:ext cx="1986756" cy="3293209"/>
          </a:xfrm>
          <a:prstGeom prst="rect">
            <a:avLst/>
          </a:prstGeom>
          <a:noFill/>
        </p:spPr>
        <p:txBody>
          <a:bodyPr wrap="square" rtlCol="0">
            <a:spAutoFit/>
          </a:bodyPr>
          <a:lstStyle/>
          <a:p>
            <a:r>
              <a:rPr lang="en-GB" sz="1600" dirty="0"/>
              <a:t>The reduction in beds causes huge pressures for hospitals. </a:t>
            </a:r>
          </a:p>
          <a:p>
            <a:r>
              <a:rPr lang="en-GB" sz="1600" dirty="0"/>
              <a:t>It also means that sicker patients come out into the community and require ongoing care – this relies on the vastly understaffed community and GP teams</a:t>
            </a:r>
          </a:p>
        </p:txBody>
      </p:sp>
    </p:spTree>
    <p:extLst>
      <p:ext uri="{BB962C8B-B14F-4D97-AF65-F5344CB8AC3E}">
        <p14:creationId xmlns:p14="http://schemas.microsoft.com/office/powerpoint/2010/main" val="22393549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8B276B09-6FD3-4E77-A644-1AC1CBCE26BB}"/>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13680"/>
          <a:stretch/>
        </p:blipFill>
        <p:spPr>
          <a:xfrm>
            <a:off x="167951" y="71543"/>
            <a:ext cx="1889534" cy="1022120"/>
          </a:xfrm>
          <a:prstGeom prst="rect">
            <a:avLst/>
          </a:prstGeom>
        </p:spPr>
      </p:pic>
      <p:grpSp>
        <p:nvGrpSpPr>
          <p:cNvPr id="10" name="Group 9">
            <a:extLst>
              <a:ext uri="{FF2B5EF4-FFF2-40B4-BE49-F238E27FC236}">
                <a16:creationId xmlns:a16="http://schemas.microsoft.com/office/drawing/2014/main" id="{33D55A44-F292-42DF-986A-B5B789F87EF2}"/>
              </a:ext>
            </a:extLst>
          </p:cNvPr>
          <p:cNvGrpSpPr/>
          <p:nvPr/>
        </p:nvGrpSpPr>
        <p:grpSpPr>
          <a:xfrm>
            <a:off x="8835392" y="-3614"/>
            <a:ext cx="3349358" cy="7001979"/>
            <a:chOff x="8835392" y="-3614"/>
            <a:chExt cx="3349358" cy="7001979"/>
          </a:xfrm>
        </p:grpSpPr>
        <p:pic>
          <p:nvPicPr>
            <p:cNvPr id="8" name="Picture 7">
              <a:extLst>
                <a:ext uri="{FF2B5EF4-FFF2-40B4-BE49-F238E27FC236}">
                  <a16:creationId xmlns:a16="http://schemas.microsoft.com/office/drawing/2014/main" id="{49F5BC03-9198-464D-BA8D-99E86139015D}"/>
                </a:ext>
              </a:extLst>
            </p:cNvPr>
            <p:cNvPicPr>
              <a:picLocks noChangeAspect="1"/>
            </p:cNvPicPr>
            <p:nvPr/>
          </p:nvPicPr>
          <p:blipFill rotWithShape="1">
            <a:blip r:embed="rId3"/>
            <a:srcRect t="24864" r="1" b="1"/>
            <a:stretch/>
          </p:blipFill>
          <p:spPr>
            <a:xfrm>
              <a:off x="8835392" y="-3614"/>
              <a:ext cx="3349358" cy="6861614"/>
            </a:xfrm>
            <a:prstGeom prst="rect">
              <a:avLst/>
            </a:prstGeom>
          </p:spPr>
        </p:pic>
        <p:sp>
          <p:nvSpPr>
            <p:cNvPr id="3" name="Rectangle 2">
              <a:extLst>
                <a:ext uri="{FF2B5EF4-FFF2-40B4-BE49-F238E27FC236}">
                  <a16:creationId xmlns:a16="http://schemas.microsoft.com/office/drawing/2014/main" id="{B59AD92E-BAD9-41A9-AC19-F34BADFECE86}"/>
                </a:ext>
              </a:extLst>
            </p:cNvPr>
            <p:cNvSpPr/>
            <p:nvPr/>
          </p:nvSpPr>
          <p:spPr>
            <a:xfrm rot="2422866">
              <a:off x="9907269" y="4654877"/>
              <a:ext cx="176804" cy="234348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 name="Rectangle 4">
              <a:extLst>
                <a:ext uri="{FF2B5EF4-FFF2-40B4-BE49-F238E27FC236}">
                  <a16:creationId xmlns:a16="http://schemas.microsoft.com/office/drawing/2014/main" id="{F21765A5-F9E1-4627-8062-6FD0EB2D3850}"/>
                </a:ext>
              </a:extLst>
            </p:cNvPr>
            <p:cNvSpPr/>
            <p:nvPr/>
          </p:nvSpPr>
          <p:spPr>
            <a:xfrm>
              <a:off x="9140486" y="6756064"/>
              <a:ext cx="532263" cy="9553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9" name="TextBox 8">
            <a:extLst>
              <a:ext uri="{FF2B5EF4-FFF2-40B4-BE49-F238E27FC236}">
                <a16:creationId xmlns:a16="http://schemas.microsoft.com/office/drawing/2014/main" id="{AEB04D30-DC99-4AAA-D5A7-3386CA482411}"/>
              </a:ext>
            </a:extLst>
          </p:cNvPr>
          <p:cNvSpPr txBox="1"/>
          <p:nvPr/>
        </p:nvSpPr>
        <p:spPr>
          <a:xfrm>
            <a:off x="3184636" y="81527"/>
            <a:ext cx="8013970" cy="646331"/>
          </a:xfrm>
          <a:prstGeom prst="rect">
            <a:avLst/>
          </a:prstGeom>
          <a:noFill/>
        </p:spPr>
        <p:txBody>
          <a:bodyPr wrap="square">
            <a:spAutoFit/>
          </a:bodyPr>
          <a:lstStyle/>
          <a:p>
            <a:br>
              <a:rPr lang="en-GB" dirty="0"/>
            </a:br>
            <a:r>
              <a:rPr lang="en-GB" b="1" dirty="0">
                <a:latin typeface="Arial" panose="020B0604020202020204" pitchFamily="34" charset="0"/>
                <a:cs typeface="Arial" panose="020B0604020202020204" pitchFamily="34" charset="0"/>
              </a:rPr>
              <a:t>With age comes wisdom (and prescriptions)</a:t>
            </a:r>
          </a:p>
        </p:txBody>
      </p:sp>
      <p:pic>
        <p:nvPicPr>
          <p:cNvPr id="7" name="Picture 6">
            <a:extLst>
              <a:ext uri="{FF2B5EF4-FFF2-40B4-BE49-F238E27FC236}">
                <a16:creationId xmlns:a16="http://schemas.microsoft.com/office/drawing/2014/main" id="{BF217A9A-F7FC-578D-EEB4-15FBBB0673CF}"/>
              </a:ext>
            </a:extLst>
          </p:cNvPr>
          <p:cNvPicPr>
            <a:picLocks noChangeAspect="1"/>
          </p:cNvPicPr>
          <p:nvPr/>
        </p:nvPicPr>
        <p:blipFill>
          <a:blip r:embed="rId4"/>
          <a:stretch>
            <a:fillRect/>
          </a:stretch>
        </p:blipFill>
        <p:spPr>
          <a:xfrm>
            <a:off x="1770078" y="1093663"/>
            <a:ext cx="7029450" cy="5114925"/>
          </a:xfrm>
          <a:prstGeom prst="rect">
            <a:avLst/>
          </a:prstGeom>
        </p:spPr>
      </p:pic>
      <p:sp>
        <p:nvSpPr>
          <p:cNvPr id="12" name="TextBox 11">
            <a:extLst>
              <a:ext uri="{FF2B5EF4-FFF2-40B4-BE49-F238E27FC236}">
                <a16:creationId xmlns:a16="http://schemas.microsoft.com/office/drawing/2014/main" id="{B2FC9EC3-C788-F51A-16D9-B4F736CEA77B}"/>
              </a:ext>
            </a:extLst>
          </p:cNvPr>
          <p:cNvSpPr txBox="1"/>
          <p:nvPr/>
        </p:nvSpPr>
        <p:spPr>
          <a:xfrm>
            <a:off x="243214" y="2091624"/>
            <a:ext cx="1526864" cy="2492990"/>
          </a:xfrm>
          <a:prstGeom prst="rect">
            <a:avLst/>
          </a:prstGeom>
          <a:noFill/>
        </p:spPr>
        <p:txBody>
          <a:bodyPr wrap="square">
            <a:spAutoFit/>
          </a:bodyPr>
          <a:lstStyle/>
          <a:p>
            <a:r>
              <a:rPr lang="en-GB" sz="1200" dirty="0">
                <a:hlinkClick r:id="rId5"/>
              </a:rPr>
              <a:t>https://www.statista.com/chart/20056/prescription-medicine-by-age-group-england/</a:t>
            </a:r>
            <a:endParaRPr lang="en-GB" sz="1200" dirty="0"/>
          </a:p>
          <a:p>
            <a:endParaRPr lang="en-GB" sz="1200" dirty="0"/>
          </a:p>
          <a:p>
            <a:r>
              <a:rPr lang="en-GB" sz="1200" b="0" i="0" dirty="0">
                <a:solidFill>
                  <a:srgbClr val="000000"/>
                </a:solidFill>
                <a:effectLst/>
                <a:latin typeface="Times New Roman" panose="02020603050405020304" pitchFamily="18" charset="0"/>
                <a:hlinkClick r:id="rId6"/>
              </a:rPr>
              <a:t>https://twitter.com/DrSteveTaylor/status/1640624462172225539?s=20</a:t>
            </a:r>
            <a:endParaRPr lang="en-GB" sz="1200" b="0" i="0" dirty="0">
              <a:solidFill>
                <a:srgbClr val="000000"/>
              </a:solidFill>
              <a:effectLst/>
              <a:latin typeface="Times New Roman" panose="02020603050405020304" pitchFamily="18" charset="0"/>
            </a:endParaRPr>
          </a:p>
          <a:p>
            <a:endParaRPr lang="en-GB" dirty="0"/>
          </a:p>
          <a:p>
            <a:endParaRPr lang="en-GB" dirty="0"/>
          </a:p>
        </p:txBody>
      </p:sp>
      <p:sp>
        <p:nvSpPr>
          <p:cNvPr id="2" name="TextBox 1">
            <a:extLst>
              <a:ext uri="{FF2B5EF4-FFF2-40B4-BE49-F238E27FC236}">
                <a16:creationId xmlns:a16="http://schemas.microsoft.com/office/drawing/2014/main" id="{78E10572-3B7E-70F5-A9C5-83DE3EA8CF08}"/>
              </a:ext>
            </a:extLst>
          </p:cNvPr>
          <p:cNvSpPr txBox="1"/>
          <p:nvPr/>
        </p:nvSpPr>
        <p:spPr>
          <a:xfrm>
            <a:off x="8963181" y="1093663"/>
            <a:ext cx="2726422" cy="5355312"/>
          </a:xfrm>
          <a:prstGeom prst="rect">
            <a:avLst/>
          </a:prstGeom>
          <a:noFill/>
        </p:spPr>
        <p:txBody>
          <a:bodyPr wrap="square" rtlCol="0">
            <a:spAutoFit/>
          </a:bodyPr>
          <a:lstStyle/>
          <a:p>
            <a:r>
              <a:rPr lang="en-GB" dirty="0"/>
              <a:t>This shows a little of the complexity of our population. </a:t>
            </a:r>
          </a:p>
          <a:p>
            <a:endParaRPr lang="en-GB" dirty="0"/>
          </a:p>
          <a:p>
            <a:r>
              <a:rPr lang="en-GB" dirty="0"/>
              <a:t>Every medication requires reviewing at least annually. They may also require monitoring (blood tests etc) which require call and recall, organisation, appointments and time to review the results. </a:t>
            </a:r>
          </a:p>
          <a:p>
            <a:endParaRPr lang="en-GB" dirty="0"/>
          </a:p>
          <a:p>
            <a:r>
              <a:rPr lang="en-GB" dirty="0"/>
              <a:t>With some patients on over 30 regular medications the risk of symptoms of side effects and interactions exponentially increases. </a:t>
            </a:r>
          </a:p>
        </p:txBody>
      </p:sp>
    </p:spTree>
    <p:extLst>
      <p:ext uri="{BB962C8B-B14F-4D97-AF65-F5344CB8AC3E}">
        <p14:creationId xmlns:p14="http://schemas.microsoft.com/office/powerpoint/2010/main" val="19198674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AEB04D30-DC99-4AAA-D5A7-3386CA482411}"/>
              </a:ext>
            </a:extLst>
          </p:cNvPr>
          <p:cNvSpPr txBox="1"/>
          <p:nvPr/>
        </p:nvSpPr>
        <p:spPr>
          <a:xfrm>
            <a:off x="1067436" y="219681"/>
            <a:ext cx="8013970" cy="830997"/>
          </a:xfrm>
          <a:prstGeom prst="rect">
            <a:avLst/>
          </a:prstGeom>
          <a:noFill/>
        </p:spPr>
        <p:txBody>
          <a:bodyPr wrap="square">
            <a:spAutoFit/>
          </a:bodyPr>
          <a:lstStyle/>
          <a:p>
            <a:br>
              <a:rPr lang="en-GB" dirty="0"/>
            </a:br>
            <a:r>
              <a:rPr lang="en-GB" sz="3000" b="1" dirty="0">
                <a:latin typeface="Arial" panose="020B0604020202020204" pitchFamily="34" charset="0"/>
                <a:cs typeface="Arial" panose="020B0604020202020204" pitchFamily="34" charset="0"/>
              </a:rPr>
              <a:t>Impact on Stockbridge Surgery</a:t>
            </a:r>
          </a:p>
        </p:txBody>
      </p:sp>
      <p:sp>
        <p:nvSpPr>
          <p:cNvPr id="4" name="TextBox 3">
            <a:extLst>
              <a:ext uri="{FF2B5EF4-FFF2-40B4-BE49-F238E27FC236}">
                <a16:creationId xmlns:a16="http://schemas.microsoft.com/office/drawing/2014/main" id="{1C63DEFD-4E9F-6426-8C6F-59086FE7FD3E}"/>
              </a:ext>
            </a:extLst>
          </p:cNvPr>
          <p:cNvSpPr txBox="1"/>
          <p:nvPr/>
        </p:nvSpPr>
        <p:spPr>
          <a:xfrm>
            <a:off x="938254" y="1447137"/>
            <a:ext cx="8013970" cy="4801314"/>
          </a:xfrm>
          <a:prstGeom prst="rect">
            <a:avLst/>
          </a:prstGeom>
          <a:noFill/>
        </p:spPr>
        <p:txBody>
          <a:bodyPr wrap="square" rtlCol="0">
            <a:spAutoFit/>
          </a:bodyPr>
          <a:lstStyle/>
          <a:p>
            <a:r>
              <a:rPr lang="en-GB" dirty="0">
                <a:latin typeface="Arial" panose="020B0604020202020204" pitchFamily="34" charset="0"/>
              </a:rPr>
              <a:t>At this surgery we are seeing evidence of all these trends highlighted by Wessex Local Medical Committee:</a:t>
            </a:r>
          </a:p>
          <a:p>
            <a:endParaRPr lang="en-GB" dirty="0">
              <a:latin typeface="Arial" panose="020B0604020202020204" pitchFamily="34" charset="0"/>
            </a:endParaRPr>
          </a:p>
          <a:p>
            <a:pPr marL="285750" indent="-285750">
              <a:buFont typeface="Arial" panose="020B0604020202020204" pitchFamily="34" charset="0"/>
              <a:buChar char="•"/>
            </a:pPr>
            <a:r>
              <a:rPr lang="en-GB" dirty="0">
                <a:latin typeface="Arial" panose="020B0604020202020204" pitchFamily="34" charset="0"/>
              </a:rPr>
              <a:t>Reduced numbers of qualified GPs meaning it is harder to fill vacancies and find cover for sickness, maternity and holidays.  This causes pressure on our team who have to work longer hours.</a:t>
            </a:r>
          </a:p>
          <a:p>
            <a:endParaRPr lang="en-GB" dirty="0">
              <a:latin typeface="Arial" panose="020B0604020202020204" pitchFamily="34" charset="0"/>
            </a:endParaRPr>
          </a:p>
          <a:p>
            <a:pPr marL="285750" indent="-285750">
              <a:buFont typeface="Arial" panose="020B0604020202020204" pitchFamily="34" charset="0"/>
              <a:buChar char="•"/>
            </a:pPr>
            <a:r>
              <a:rPr lang="en-GB" dirty="0">
                <a:latin typeface="Arial" panose="020B0604020202020204" pitchFamily="34" charset="0"/>
              </a:rPr>
              <a:t>Rising demand for appointments</a:t>
            </a:r>
          </a:p>
          <a:p>
            <a:endParaRPr lang="en-GB" dirty="0">
              <a:latin typeface="Arial" panose="020B0604020202020204" pitchFamily="34" charset="0"/>
            </a:endParaRPr>
          </a:p>
          <a:p>
            <a:pPr marL="285750" indent="-285750">
              <a:buFont typeface="Arial" panose="020B0604020202020204" pitchFamily="34" charset="0"/>
              <a:buChar char="•"/>
            </a:pPr>
            <a:r>
              <a:rPr lang="en-GB" dirty="0">
                <a:latin typeface="Arial" panose="020B0604020202020204" pitchFamily="34" charset="0"/>
              </a:rPr>
              <a:t>Lack of hospital beds meaning patients are discharged sooner requiring more follow-up, and sometimes readmission to hospital</a:t>
            </a:r>
          </a:p>
          <a:p>
            <a:endParaRPr lang="en-GB" dirty="0">
              <a:latin typeface="Arial" panose="020B0604020202020204" pitchFamily="34" charset="0"/>
            </a:endParaRPr>
          </a:p>
          <a:p>
            <a:pPr marL="285750" indent="-285750">
              <a:buFont typeface="Arial" panose="020B0604020202020204" pitchFamily="34" charset="0"/>
              <a:buChar char="•"/>
            </a:pPr>
            <a:r>
              <a:rPr lang="en-GB" dirty="0">
                <a:latin typeface="Arial" panose="020B0604020202020204" pitchFamily="34" charset="0"/>
              </a:rPr>
              <a:t>The average age of our population is increasing meaning more patients with long-term health conditions who require more care.</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p:txBody>
      </p:sp>
      <p:sp>
        <p:nvSpPr>
          <p:cNvPr id="2" name="TextBox 1">
            <a:extLst>
              <a:ext uri="{FF2B5EF4-FFF2-40B4-BE49-F238E27FC236}">
                <a16:creationId xmlns:a16="http://schemas.microsoft.com/office/drawing/2014/main" id="{267DEF5B-E2C7-7AC5-7A92-1E68E8E2CB3D}"/>
              </a:ext>
            </a:extLst>
          </p:cNvPr>
          <p:cNvSpPr txBox="1"/>
          <p:nvPr/>
        </p:nvSpPr>
        <p:spPr>
          <a:xfrm>
            <a:off x="659958" y="5724939"/>
            <a:ext cx="10593788" cy="646331"/>
          </a:xfrm>
          <a:prstGeom prst="rect">
            <a:avLst/>
          </a:prstGeom>
          <a:noFill/>
          <a:ln w="25400">
            <a:solidFill>
              <a:srgbClr val="0070C0"/>
            </a:solidFill>
          </a:ln>
        </p:spPr>
        <p:txBody>
          <a:bodyPr wrap="square" rtlCol="0">
            <a:spAutoFit/>
          </a:bodyPr>
          <a:lstStyle/>
          <a:p>
            <a:r>
              <a:rPr lang="en-GB" dirty="0">
                <a:latin typeface="Arial" panose="020B0604020202020204" pitchFamily="34" charset="0"/>
                <a:cs typeface="Arial" panose="020B0604020202020204" pitchFamily="34" charset="0"/>
              </a:rPr>
              <a:t>These slides are available on our website, stockbridgesurgery.co.uk in the news section </a:t>
            </a:r>
          </a:p>
          <a:p>
            <a:pPr algn="ctr"/>
            <a:r>
              <a:rPr lang="en-GB" dirty="0">
                <a:latin typeface="Arial" panose="020B0604020202020204" pitchFamily="34" charset="0"/>
                <a:cs typeface="Arial" panose="020B0604020202020204" pitchFamily="34" charset="0"/>
              </a:rPr>
              <a:t>if you want the opportunity to look at them in more detail.</a:t>
            </a:r>
          </a:p>
        </p:txBody>
      </p:sp>
    </p:spTree>
    <p:extLst>
      <p:ext uri="{BB962C8B-B14F-4D97-AF65-F5344CB8AC3E}">
        <p14:creationId xmlns:p14="http://schemas.microsoft.com/office/powerpoint/2010/main" val="2798869930"/>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594a9302-cb40-4ea2-b49d-3547dabd3d76" xsi:nil="true"/>
    <lcf76f155ced4ddcb4097134ff3c332f xmlns="eeadc141-380f-4fed-986d-05cc4ec2f7cc">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3FB463CB3A60A4A963E7B0C02502D48" ma:contentTypeVersion="16" ma:contentTypeDescription="Create a new document." ma:contentTypeScope="" ma:versionID="0be44770286f74d5b91d150a48475326">
  <xsd:schema xmlns:xsd="http://www.w3.org/2001/XMLSchema" xmlns:xs="http://www.w3.org/2001/XMLSchema" xmlns:p="http://schemas.microsoft.com/office/2006/metadata/properties" xmlns:ns2="eeadc141-380f-4fed-986d-05cc4ec2f7cc" xmlns:ns3="594a9302-cb40-4ea2-b49d-3547dabd3d76" targetNamespace="http://schemas.microsoft.com/office/2006/metadata/properties" ma:root="true" ma:fieldsID="42b0854a58288115181d4b82f5011d9d" ns2:_="" ns3:_="">
    <xsd:import namespace="eeadc141-380f-4fed-986d-05cc4ec2f7cc"/>
    <xsd:import namespace="594a9302-cb40-4ea2-b49d-3547dabd3d7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Location"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eadc141-380f-4fed-986d-05cc4ec2f7c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8d35d639-15fd-440f-95bd-7c15c806640a"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594a9302-cb40-4ea2-b49d-3547dabd3d76"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0d3f39f4-ce21-4bf0-b5d8-4ce768c637c1}" ma:internalName="TaxCatchAll" ma:showField="CatchAllData" ma:web="594a9302-cb40-4ea2-b49d-3547dabd3d7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81D2C92-542A-49AE-A5A5-1D626865ABDD}">
  <ds:schemaRefs>
    <ds:schemaRef ds:uri="http://schemas.microsoft.com/office/2006/metadata/properties"/>
    <ds:schemaRef ds:uri="http://schemas.microsoft.com/office/infopath/2007/PartnerControls"/>
    <ds:schemaRef ds:uri="594a9302-cb40-4ea2-b49d-3547dabd3d76"/>
    <ds:schemaRef ds:uri="eeadc141-380f-4fed-986d-05cc4ec2f7cc"/>
  </ds:schemaRefs>
</ds:datastoreItem>
</file>

<file path=customXml/itemProps2.xml><?xml version="1.0" encoding="utf-8"?>
<ds:datastoreItem xmlns:ds="http://schemas.openxmlformats.org/officeDocument/2006/customXml" ds:itemID="{22652047-CF19-4445-ABE0-7FAB734F2CF2}">
  <ds:schemaRefs>
    <ds:schemaRef ds:uri="http://schemas.microsoft.com/sharepoint/v3/contenttype/forms"/>
  </ds:schemaRefs>
</ds:datastoreItem>
</file>

<file path=customXml/itemProps3.xml><?xml version="1.0" encoding="utf-8"?>
<ds:datastoreItem xmlns:ds="http://schemas.openxmlformats.org/officeDocument/2006/customXml" ds:itemID="{5980EC41-9EA3-44B7-B586-4F33A2FC799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eadc141-380f-4fed-986d-05cc4ec2f7cc"/>
    <ds:schemaRef ds:uri="594a9302-cb40-4ea2-b49d-3547dabd3d7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Facet</Template>
  <TotalTime>294</TotalTime>
  <Words>526</Words>
  <Application>Microsoft Office PowerPoint</Application>
  <PresentationFormat>Widescreen</PresentationFormat>
  <Paragraphs>47</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Times New Roman</vt:lpstr>
      <vt:lpstr>Trebuchet MS</vt:lpstr>
      <vt:lpstr>Wingdings 3</vt:lpstr>
      <vt:lpstr>Facet</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Joanna Welch</dc:creator>
  <cp:lastModifiedBy>SPOONER, Ann (STOCKBRIDGE SURGERY)</cp:lastModifiedBy>
  <cp:revision>13</cp:revision>
  <dcterms:created xsi:type="dcterms:W3CDTF">2020-12-02T09:12:18Z</dcterms:created>
  <dcterms:modified xsi:type="dcterms:W3CDTF">2023-05-18T07:36:31Z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0x01010013FB463CB3A60A4A963E7B0C02502D48</vt:lpwstr>
  </property>
  <property fmtid="{D5CDD505-2E9C-101B-9397-08002B2CF9AE}" pid="3" name="MediaServiceImageTags">
    <vt:lpwstr/>
  </property>
</Properties>
</file>